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Comfortaa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38">
          <p15:clr>
            <a:srgbClr val="A4A3A4"/>
          </p15:clr>
        </p15:guide>
        <p15:guide id="2" pos="4819">
          <p15:clr>
            <a:srgbClr val="A4A3A4"/>
          </p15:clr>
        </p15:guide>
        <p15:guide id="3" orient="horz" pos="371">
          <p15:clr>
            <a:srgbClr val="A4A3A4"/>
          </p15:clr>
        </p15:guide>
        <p15:guide id="4" pos="121">
          <p15:clr>
            <a:srgbClr val="A4A3A4"/>
          </p15:clr>
        </p15:guide>
        <p15:guide id="5" pos="1640">
          <p15:clr>
            <a:srgbClr val="A4A3A4"/>
          </p15:clr>
        </p15:guide>
        <p15:guide id="6" pos="1659">
          <p15:clr>
            <a:srgbClr val="A4A3A4"/>
          </p15:clr>
        </p15:guide>
        <p15:guide id="7" pos="2508">
          <p15:clr>
            <a:srgbClr val="A4A3A4"/>
          </p15:clr>
        </p15:guide>
        <p15:guide id="8" orient="horz" pos="1674">
          <p15:clr>
            <a:srgbClr val="A4A3A4"/>
          </p15:clr>
        </p15:guide>
        <p15:guide id="9" pos="5667">
          <p15:clr>
            <a:srgbClr val="A4A3A4"/>
          </p15:clr>
        </p15:guide>
        <p15:guide id="10" pos="41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8"/>
        <p:guide pos="4819"/>
        <p:guide pos="371" orient="horz"/>
        <p:guide pos="121"/>
        <p:guide pos="1640"/>
        <p:guide pos="1659"/>
        <p:guide pos="2508"/>
        <p:guide pos="1674" orient="horz"/>
        <p:guide pos="5667"/>
        <p:guide pos="419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Comfortaa-bold.fntdata"/><Relationship Id="rId18" Type="http://schemas.openxmlformats.org/officeDocument/2006/relationships/font" Target="fonts/Comforta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affa995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affa995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63caa3d72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63caa3d72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63caa3d7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63caa3d7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63caa3d72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63caa3d72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63caa3d72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63caa3d72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Say what is the mission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1249f3a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61249f3a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Say some keywords about workshops we did in 2018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63caa3d7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63caa3d7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63caa3d7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63caa3d7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63caa3d7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63caa3d7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63caa3d72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63caa3d72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We did a hackathon covered in Swiss media outlets with childcare etc. and we’re doing in again in 2019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63caa3d72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63caa3d72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impressions from Kraftwerk in Zurich, we’re doing HacknLead again!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63caa3d72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63caa3d72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303475" y="2067700"/>
            <a:ext cx="64578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3000"/>
              <a:buFont typeface="Comfortaa"/>
              <a:buNone/>
              <a:defRPr b="1" sz="30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3">
  <p:cSld name="TITLE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191900" y="28175"/>
            <a:ext cx="836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7" name="Google Shape;37;p11"/>
          <p:cNvSpPr txBox="1"/>
          <p:nvPr>
            <p:ph idx="12" type="sldNum"/>
          </p:nvPr>
        </p:nvSpPr>
        <p:spPr>
          <a:xfrm>
            <a:off x="8595300" y="4879722"/>
            <a:ext cx="548700" cy="2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11"/>
          <p:cNvSpPr txBox="1"/>
          <p:nvPr/>
        </p:nvSpPr>
        <p:spPr>
          <a:xfrm>
            <a:off x="410250" y="850275"/>
            <a:ext cx="82641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2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type="title"/>
          </p:nvPr>
        </p:nvSpPr>
        <p:spPr>
          <a:xfrm>
            <a:off x="191900" y="28175"/>
            <a:ext cx="836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41" name="Google Shape;41;p12"/>
          <p:cNvSpPr txBox="1"/>
          <p:nvPr>
            <p:ph idx="12" type="sldNum"/>
          </p:nvPr>
        </p:nvSpPr>
        <p:spPr>
          <a:xfrm>
            <a:off x="8595300" y="4879722"/>
            <a:ext cx="548700" cy="2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" name="Google Shape;42;p12"/>
          <p:cNvSpPr txBox="1"/>
          <p:nvPr/>
        </p:nvSpPr>
        <p:spPr>
          <a:xfrm>
            <a:off x="410250" y="850275"/>
            <a:ext cx="82641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2 2">
  <p:cSld name="TITLE_ONLY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title"/>
          </p:nvPr>
        </p:nvSpPr>
        <p:spPr>
          <a:xfrm>
            <a:off x="191900" y="28175"/>
            <a:ext cx="836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12" type="sldNum"/>
          </p:nvPr>
        </p:nvSpPr>
        <p:spPr>
          <a:xfrm>
            <a:off x="8595300" y="4879722"/>
            <a:ext cx="548700" cy="2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" name="Google Shape;46;p13"/>
          <p:cNvSpPr txBox="1"/>
          <p:nvPr/>
        </p:nvSpPr>
        <p:spPr>
          <a:xfrm>
            <a:off x="410250" y="850275"/>
            <a:ext cx="82641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2 1">
  <p:cSld name="TITLE_ONL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type="title"/>
          </p:nvPr>
        </p:nvSpPr>
        <p:spPr>
          <a:xfrm>
            <a:off x="191900" y="28175"/>
            <a:ext cx="836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595300" y="4879722"/>
            <a:ext cx="548700" cy="2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" name="Google Shape;50;p14"/>
          <p:cNvSpPr txBox="1"/>
          <p:nvPr/>
        </p:nvSpPr>
        <p:spPr>
          <a:xfrm>
            <a:off x="410250" y="850275"/>
            <a:ext cx="82641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2 1 2">
  <p:cSld name="TITLE_ONLY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type="title"/>
          </p:nvPr>
        </p:nvSpPr>
        <p:spPr>
          <a:xfrm>
            <a:off x="191900" y="28175"/>
            <a:ext cx="836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595300" y="4879722"/>
            <a:ext cx="548700" cy="2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" name="Google Shape;54;p15"/>
          <p:cNvSpPr txBox="1"/>
          <p:nvPr/>
        </p:nvSpPr>
        <p:spPr>
          <a:xfrm>
            <a:off x="410250" y="850275"/>
            <a:ext cx="82641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2 1 1">
  <p:cSld name="TITLE_ONLY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/>
          <p:nvPr>
            <p:ph type="title"/>
          </p:nvPr>
        </p:nvSpPr>
        <p:spPr>
          <a:xfrm>
            <a:off x="1442425" y="0"/>
            <a:ext cx="766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595300" y="4879722"/>
            <a:ext cx="548700" cy="2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" name="Google Shape;58;p16"/>
          <p:cNvSpPr txBox="1"/>
          <p:nvPr/>
        </p:nvSpPr>
        <p:spPr>
          <a:xfrm>
            <a:off x="410250" y="850275"/>
            <a:ext cx="82641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2 1 1 1">
  <p:cSld name="TITLE_ONLY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1442425" y="0"/>
            <a:ext cx="766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61" name="Google Shape;61;p17"/>
          <p:cNvSpPr txBox="1"/>
          <p:nvPr>
            <p:ph idx="12" type="sldNum"/>
          </p:nvPr>
        </p:nvSpPr>
        <p:spPr>
          <a:xfrm>
            <a:off x="8595300" y="4879722"/>
            <a:ext cx="548700" cy="2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" name="Google Shape;62;p17"/>
          <p:cNvSpPr txBox="1"/>
          <p:nvPr/>
        </p:nvSpPr>
        <p:spPr>
          <a:xfrm>
            <a:off x="410250" y="850275"/>
            <a:ext cx="82641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>
            <p:ph type="title"/>
          </p:nvPr>
        </p:nvSpPr>
        <p:spPr>
          <a:xfrm>
            <a:off x="1435800" y="28175"/>
            <a:ext cx="62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65" name="Google Shape;65;p18"/>
          <p:cNvSpPr txBox="1"/>
          <p:nvPr>
            <p:ph idx="12" type="sldNum"/>
          </p:nvPr>
        </p:nvSpPr>
        <p:spPr>
          <a:xfrm>
            <a:off x="8595300" y="4879722"/>
            <a:ext cx="548700" cy="2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" name="Google Shape;66;p18"/>
          <p:cNvSpPr txBox="1"/>
          <p:nvPr/>
        </p:nvSpPr>
        <p:spPr>
          <a:xfrm>
            <a:off x="410250" y="850275"/>
            <a:ext cx="82641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1435800" y="28175"/>
            <a:ext cx="62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595300" y="4879722"/>
            <a:ext cx="548700" cy="2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19"/>
          <p:cNvSpPr txBox="1"/>
          <p:nvPr/>
        </p:nvSpPr>
        <p:spPr>
          <a:xfrm>
            <a:off x="410250" y="850275"/>
            <a:ext cx="82641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2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1303475" y="2067700"/>
            <a:ext cx="64578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3000"/>
              <a:buFont typeface="Comfortaa"/>
              <a:buNone/>
              <a:defRPr b="1" sz="30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1" name="Google Shape;81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6" name="Google Shape;8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2 1">
  <p:cSld name="TITL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ctrTitle"/>
          </p:nvPr>
        </p:nvSpPr>
        <p:spPr>
          <a:xfrm>
            <a:off x="1297625" y="2272050"/>
            <a:ext cx="64578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3000"/>
              <a:buFont typeface="Comfortaa"/>
              <a:buNone/>
              <a:defRPr b="1" sz="30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ctrTitle"/>
          </p:nvPr>
        </p:nvSpPr>
        <p:spPr>
          <a:xfrm>
            <a:off x="1303475" y="2067700"/>
            <a:ext cx="64578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fortaa"/>
              <a:buNone/>
              <a:defRPr b="1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 1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ctrTitle"/>
          </p:nvPr>
        </p:nvSpPr>
        <p:spPr>
          <a:xfrm>
            <a:off x="1303475" y="2067700"/>
            <a:ext cx="64578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omfortaa"/>
              <a:buNone/>
              <a:defRPr b="1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191900" y="28175"/>
            <a:ext cx="836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42575"/>
              </a:buClr>
              <a:buSzPts val="2400"/>
              <a:buFont typeface="Comfortaa"/>
              <a:buNone/>
              <a:defRPr sz="2400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8595300" y="4879722"/>
            <a:ext cx="548700" cy="2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buNone/>
              <a:defRPr b="1">
                <a:solidFill>
                  <a:srgbClr val="342575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" name="Google Shape;34;p10"/>
          <p:cNvSpPr txBox="1"/>
          <p:nvPr/>
        </p:nvSpPr>
        <p:spPr>
          <a:xfrm>
            <a:off x="410250" y="850275"/>
            <a:ext cx="82641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hop.spreadshirt.ch/women-plus-plus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Relationship Id="rId4" Type="http://schemas.openxmlformats.org/officeDocument/2006/relationships/image" Target="../media/image13.gif"/><Relationship Id="rId5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23.jpg"/><Relationship Id="rId5" Type="http://schemas.openxmlformats.org/officeDocument/2006/relationships/image" Target="../media/image24.png"/><Relationship Id="rId6" Type="http://schemas.openxmlformats.org/officeDocument/2006/relationships/image" Target="../media/image12.png"/><Relationship Id="rId7" Type="http://schemas.openxmlformats.org/officeDocument/2006/relationships/image" Target="../media/image34.png"/><Relationship Id="rId8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20.jpg"/><Relationship Id="rId9" Type="http://schemas.openxmlformats.org/officeDocument/2006/relationships/image" Target="../media/image29.jpg"/><Relationship Id="rId5" Type="http://schemas.openxmlformats.org/officeDocument/2006/relationships/image" Target="../media/image19.jpg"/><Relationship Id="rId6" Type="http://schemas.openxmlformats.org/officeDocument/2006/relationships/image" Target="../media/image22.jpg"/><Relationship Id="rId7" Type="http://schemas.openxmlformats.org/officeDocument/2006/relationships/image" Target="../media/image18.jpg"/><Relationship Id="rId8" Type="http://schemas.openxmlformats.org/officeDocument/2006/relationships/image" Target="../media/image33.jpg"/><Relationship Id="rId10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ctrTitle"/>
          </p:nvPr>
        </p:nvSpPr>
        <p:spPr>
          <a:xfrm>
            <a:off x="1303475" y="2067700"/>
            <a:ext cx="64578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Increasing diversity in technology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type="title"/>
          </p:nvPr>
        </p:nvSpPr>
        <p:spPr>
          <a:xfrm>
            <a:off x="191900" y="28175"/>
            <a:ext cx="836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We’re looking for a new board member</a:t>
            </a:r>
            <a:endParaRPr b="1"/>
          </a:p>
        </p:txBody>
      </p:sp>
      <p:sp>
        <p:nvSpPr>
          <p:cNvPr id="167" name="Google Shape;167;p35"/>
          <p:cNvSpPr txBox="1"/>
          <p:nvPr>
            <p:ph type="title"/>
          </p:nvPr>
        </p:nvSpPr>
        <p:spPr>
          <a:xfrm>
            <a:off x="191900" y="969050"/>
            <a:ext cx="8257200" cy="3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rgbClr val="434343"/>
                </a:solidFill>
              </a:rPr>
              <a:t>Seats in 2019:</a:t>
            </a:r>
            <a:r>
              <a:rPr lang="en-GB" sz="1600" u="sng">
                <a:solidFill>
                  <a:srgbClr val="434343"/>
                </a:solidFill>
              </a:rPr>
              <a:t> </a:t>
            </a:r>
            <a:endParaRPr sz="1600" u="sng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</a:rPr>
              <a:t>Aleksandra Sokolowska (Zug), 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</a:rPr>
              <a:t>Diana Herrle (Zurich), 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</a:rPr>
              <a:t>Maelle Baud (Lausanne),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</a:rPr>
              <a:t>Marina Petrova (Zurich),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5"/>
                </a:solidFill>
              </a:rPr>
              <a:t>You?</a:t>
            </a:r>
            <a:endParaRPr sz="16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846" y="883663"/>
            <a:ext cx="5060323" cy="33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/>
          <p:nvPr>
            <p:ph type="title"/>
          </p:nvPr>
        </p:nvSpPr>
        <p:spPr>
          <a:xfrm>
            <a:off x="191900" y="28175"/>
            <a:ext cx="836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Shop of women++</a:t>
            </a:r>
            <a:endParaRPr/>
          </a:p>
        </p:txBody>
      </p:sp>
      <p:sp>
        <p:nvSpPr>
          <p:cNvPr id="174" name="Google Shape;174;p36"/>
          <p:cNvSpPr txBox="1"/>
          <p:nvPr>
            <p:ph type="title"/>
          </p:nvPr>
        </p:nvSpPr>
        <p:spPr>
          <a:xfrm>
            <a:off x="1210800" y="4437975"/>
            <a:ext cx="63657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3"/>
              </a:rPr>
              <a:t>https://shop.spreadshirt.ch/women-plus-plus</a:t>
            </a:r>
            <a:r>
              <a:rPr lang="en-GB" sz="1600">
                <a:solidFill>
                  <a:srgbClr val="434343"/>
                </a:solidFill>
              </a:rPr>
              <a:t> 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175" name="Google Shape;175;p36"/>
          <p:cNvPicPr preferRelativeResize="0"/>
          <p:nvPr/>
        </p:nvPicPr>
        <p:blipFill rotWithShape="1">
          <a:blip r:embed="rId4">
            <a:alphaModFix/>
          </a:blip>
          <a:srcRect b="0" l="19930" r="13166" t="5926"/>
          <a:stretch/>
        </p:blipFill>
        <p:spPr>
          <a:xfrm>
            <a:off x="333400" y="869237"/>
            <a:ext cx="1800700" cy="33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4110" y="725118"/>
            <a:ext cx="2379880" cy="259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6"/>
          <p:cNvPicPr preferRelativeResize="0"/>
          <p:nvPr/>
        </p:nvPicPr>
        <p:blipFill rotWithShape="1">
          <a:blip r:embed="rId6">
            <a:alphaModFix/>
          </a:blip>
          <a:srcRect b="0" l="0" r="5105" t="6777"/>
          <a:stretch/>
        </p:blipFill>
        <p:spPr>
          <a:xfrm>
            <a:off x="6257250" y="1791313"/>
            <a:ext cx="2739500" cy="28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6"/>
          <p:cNvPicPr preferRelativeResize="0"/>
          <p:nvPr/>
        </p:nvPicPr>
        <p:blipFill rotWithShape="1">
          <a:blip r:embed="rId7">
            <a:alphaModFix/>
          </a:blip>
          <a:srcRect b="0" l="8614" r="6925" t="0"/>
          <a:stretch/>
        </p:blipFill>
        <p:spPr>
          <a:xfrm>
            <a:off x="4402025" y="1739425"/>
            <a:ext cx="1855225" cy="24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/>
          <p:nvPr>
            <p:ph type="ctrTitle"/>
          </p:nvPr>
        </p:nvSpPr>
        <p:spPr>
          <a:xfrm>
            <a:off x="1285025" y="2599825"/>
            <a:ext cx="64578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womenplusplus@gmail.com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womenplusplus.ch</a:t>
            </a:r>
            <a:endParaRPr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91900" y="28175"/>
            <a:ext cx="836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Founded in September 2017, with the mission:</a:t>
            </a:r>
            <a:endParaRPr/>
          </a:p>
        </p:txBody>
      </p:sp>
      <p:sp>
        <p:nvSpPr>
          <p:cNvPr id="103" name="Google Shape;103;p27"/>
          <p:cNvSpPr txBox="1"/>
          <p:nvPr/>
        </p:nvSpPr>
        <p:spPr>
          <a:xfrm>
            <a:off x="694725" y="1071750"/>
            <a:ext cx="7754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The purpose of the Association, a </a:t>
            </a:r>
            <a:r>
              <a:rPr lang="en-GB" u="sng">
                <a:latin typeface="Courier New"/>
                <a:ea typeface="Courier New"/>
                <a:cs typeface="Courier New"/>
                <a:sym typeface="Courier New"/>
              </a:rPr>
              <a:t>non- profit organization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, is: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fortaa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a)  </a:t>
            </a: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organizing educational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tech-related and networking events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with the goal of women empowerment;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fortaa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b)  </a:t>
            </a: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increasing the number of women working in the tech sector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via promotion of STEM-related fields among its target group of individuals, </a:t>
            </a: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providing role models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, and </a:t>
            </a: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creating a safe and supportive environment fostering collaborations,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entrepreneurship and innovation;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fortaa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c)  </a:t>
            </a: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promoting talented women in tech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, and collaborating with companies/ universities/organizations/other legal entities, which are invested in gender diversity.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/>
          <p:nvPr>
            <p:ph type="title"/>
          </p:nvPr>
        </p:nvSpPr>
        <p:spPr>
          <a:xfrm>
            <a:off x="191900" y="28175"/>
            <a:ext cx="836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2018 Events </a:t>
            </a:r>
            <a:endParaRPr/>
          </a:p>
        </p:txBody>
      </p:sp>
      <p:sp>
        <p:nvSpPr>
          <p:cNvPr id="109" name="Google Shape;109;p28"/>
          <p:cNvSpPr txBox="1"/>
          <p:nvPr>
            <p:ph type="title"/>
          </p:nvPr>
        </p:nvSpPr>
        <p:spPr>
          <a:xfrm>
            <a:off x="694725" y="530275"/>
            <a:ext cx="7754400" cy="4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</a:rPr>
              <a:t>21 January: Improve your CV, Interview &amp; Negotiation Skills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</a:rPr>
              <a:t>27 January: Machine Learning for News: Theory, Application &amp; Visualization &amp; AMLD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</a:rPr>
              <a:t>07 March: Design Thinking (Basel)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</a:rPr>
              <a:t>17 March: Webinar Moving Towards What you Want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</a:rPr>
              <a:t>07 April: Python Workshop at IWD’18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</a:rPr>
              <a:t>08 April: Intro to Blockchain, Cryptocurrencies &amp; Coding Smart Contracts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</a:rPr>
              <a:t>26 May: Hack’n’Lead Prep-Event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</a:rPr>
              <a:t>13? June: </a:t>
            </a:r>
            <a:r>
              <a:rPr lang="en-GB" sz="1500">
                <a:solidFill>
                  <a:srgbClr val="434343"/>
                </a:solidFill>
              </a:rPr>
              <a:t>Intro to Blockchain @ Trust Square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</a:rPr>
              <a:t>16 &amp; 17 June: Hack’n’Lead 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</a:rPr>
              <a:t>07 Nov: Machine Learning &amp; NLP joint meetup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</a:rPr>
              <a:t>09 Dec: Mobile Development with Flutter 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110" name="Google Shape;110;p28"/>
          <p:cNvSpPr txBox="1"/>
          <p:nvPr/>
        </p:nvSpPr>
        <p:spPr>
          <a:xfrm>
            <a:off x="4429275" y="1273275"/>
            <a:ext cx="37188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Our s</a:t>
            </a:r>
            <a:r>
              <a:rPr b="1" lang="en-GB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pecialty: WORKSHOPS!</a:t>
            </a:r>
            <a:endParaRPr b="1"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191900" y="28175"/>
            <a:ext cx="836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2018 Companies we’ve worked with</a:t>
            </a:r>
            <a:endParaRPr/>
          </a:p>
        </p:txBody>
      </p:sp>
      <p:pic>
        <p:nvPicPr>
          <p:cNvPr id="116" name="Google Shape;1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25" y="600875"/>
            <a:ext cx="7742350" cy="42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9000" y="3467200"/>
            <a:ext cx="877225" cy="3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1291" y="4577675"/>
            <a:ext cx="1826935" cy="3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/>
          <p:nvPr>
            <p:ph type="title"/>
          </p:nvPr>
        </p:nvSpPr>
        <p:spPr>
          <a:xfrm>
            <a:off x="191900" y="28175"/>
            <a:ext cx="836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2018 Communities we’ve worked with</a:t>
            </a:r>
            <a:endParaRPr/>
          </a:p>
        </p:txBody>
      </p:sp>
      <p:pic>
        <p:nvPicPr>
          <p:cNvPr id="124" name="Google Shape;1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038" y="704525"/>
            <a:ext cx="5702825" cy="10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525" y="2428450"/>
            <a:ext cx="2699675" cy="11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867" y="3211675"/>
            <a:ext cx="2786150" cy="18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4325" y="2945650"/>
            <a:ext cx="1322425" cy="13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2500" y="1587175"/>
            <a:ext cx="5475374" cy="9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45717" y="2387448"/>
            <a:ext cx="3332210" cy="1322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ster21" id="130" name="Google Shape;130;p30"/>
          <p:cNvPicPr preferRelativeResize="0"/>
          <p:nvPr/>
        </p:nvPicPr>
        <p:blipFill rotWithShape="1">
          <a:blip r:embed="rId9">
            <a:alphaModFix/>
          </a:blip>
          <a:srcRect b="29808" l="12099" r="14570" t="27892"/>
          <a:stretch/>
        </p:blipFill>
        <p:spPr>
          <a:xfrm>
            <a:off x="707700" y="3506200"/>
            <a:ext cx="2174337" cy="12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 txBox="1"/>
          <p:nvPr>
            <p:ph type="ctrTitle"/>
          </p:nvPr>
        </p:nvSpPr>
        <p:spPr>
          <a:xfrm>
            <a:off x="1297625" y="2272050"/>
            <a:ext cx="64578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Hack’n’Lead: hackathon by women for women (and men)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type="title"/>
          </p:nvPr>
        </p:nvSpPr>
        <p:spPr>
          <a:xfrm>
            <a:off x="191900" y="104375"/>
            <a:ext cx="836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</a:t>
            </a:r>
            <a:r>
              <a:rPr lang="en-GB"/>
              <a:t>ut </a:t>
            </a:r>
            <a:r>
              <a:rPr lang="en-GB"/>
              <a:t>Hack’n’Lead</a:t>
            </a:r>
            <a:endParaRPr/>
          </a:p>
        </p:txBody>
      </p:sp>
      <p:pic>
        <p:nvPicPr>
          <p:cNvPr id="141" name="Google Shape;141;p32"/>
          <p:cNvPicPr preferRelativeResize="0"/>
          <p:nvPr/>
        </p:nvPicPr>
        <p:blipFill rotWithShape="1">
          <a:blip r:embed="rId3">
            <a:alphaModFix/>
          </a:blip>
          <a:srcRect b="0" l="49510" r="0" t="0"/>
          <a:stretch/>
        </p:blipFill>
        <p:spPr>
          <a:xfrm>
            <a:off x="444576" y="2727100"/>
            <a:ext cx="3849523" cy="174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2"/>
          <p:cNvPicPr preferRelativeResize="0"/>
          <p:nvPr/>
        </p:nvPicPr>
        <p:blipFill rotWithShape="1">
          <a:blip r:embed="rId3">
            <a:alphaModFix/>
          </a:blip>
          <a:srcRect b="0" l="0" r="50490" t="0"/>
          <a:stretch/>
        </p:blipFill>
        <p:spPr>
          <a:xfrm>
            <a:off x="445475" y="866900"/>
            <a:ext cx="3774798" cy="174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900" y="943088"/>
            <a:ext cx="4343100" cy="32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>
            <p:ph type="title"/>
          </p:nvPr>
        </p:nvSpPr>
        <p:spPr>
          <a:xfrm>
            <a:off x="1504550" y="4310775"/>
            <a:ext cx="74922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</a:rPr>
              <a:t>Hack’n’Lead 2018 - the first women-friendly hackathon in Switzerland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descr="Image may contain: one or more people" id="149" name="Google Shape;1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00" y="589250"/>
            <a:ext cx="2412200" cy="16093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may contain: 2 people, people smiling, indoor" id="150" name="Google Shape;1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000" y="589243"/>
            <a:ext cx="2412200" cy="16093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may contain: 3 people, people smiling, people sitting, table and indoor" id="151" name="Google Shape;15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2750" y="2580850"/>
            <a:ext cx="2634001" cy="1757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may contain: 3 people, people sitting" id="152" name="Google Shape;15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602" y="2580853"/>
            <a:ext cx="2634001" cy="17573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may contain: 1 person, sitting" id="153" name="Google Shape;15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6100" y="589250"/>
            <a:ext cx="2412178" cy="1609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may contain: 5 people, people smiling, people sitting" id="154" name="Google Shape;154;p33"/>
          <p:cNvPicPr preferRelativeResize="0"/>
          <p:nvPr/>
        </p:nvPicPr>
        <p:blipFill rotWithShape="1">
          <a:blip r:embed="rId8">
            <a:alphaModFix/>
          </a:blip>
          <a:srcRect b="0" l="22105" r="17048" t="0"/>
          <a:stretch/>
        </p:blipFill>
        <p:spPr>
          <a:xfrm>
            <a:off x="7518175" y="589250"/>
            <a:ext cx="1467726" cy="160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may contain: one or more people and people sitting" id="155" name="Google Shape;155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0455" y="2580849"/>
            <a:ext cx="2633994" cy="1757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may contain: 1 person" id="156" name="Google Shape;156;p33"/>
          <p:cNvPicPr preferRelativeResize="0"/>
          <p:nvPr/>
        </p:nvPicPr>
        <p:blipFill rotWithShape="1">
          <a:blip r:embed="rId10">
            <a:alphaModFix/>
          </a:blip>
          <a:srcRect b="0" l="43112" r="28548" t="0"/>
          <a:stretch/>
        </p:blipFill>
        <p:spPr>
          <a:xfrm>
            <a:off x="191900" y="2580850"/>
            <a:ext cx="746401" cy="17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 txBox="1"/>
          <p:nvPr>
            <p:ph type="ctrTitle"/>
          </p:nvPr>
        </p:nvSpPr>
        <p:spPr>
          <a:xfrm>
            <a:off x="1297625" y="2272050"/>
            <a:ext cx="64578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Hack’n’Lead 2.0 - autumn 2019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Call for Sponsors!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